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8" r:id="rId4"/>
  </p:sldMasterIdLst>
  <p:notesMasterIdLst>
    <p:notesMasterId r:id="rId15"/>
  </p:notesMasterIdLst>
  <p:sldIdLst>
    <p:sldId id="256" r:id="rId5"/>
    <p:sldId id="265" r:id="rId6"/>
    <p:sldId id="257" r:id="rId7"/>
    <p:sldId id="271" r:id="rId8"/>
    <p:sldId id="272" r:id="rId9"/>
    <p:sldId id="270" r:id="rId10"/>
    <p:sldId id="266" r:id="rId11"/>
    <p:sldId id="267" r:id="rId12"/>
    <p:sldId id="273" r:id="rId13"/>
    <p:sldId id="269" r:id="rId14"/>
  </p:sldIdLst>
  <p:sldSz cx="12192000" cy="6858000"/>
  <p:notesSz cx="6858000" cy="9144000"/>
  <p:embeddedFontLst>
    <p:embeddedFont>
      <p:font typeface="Acumin Pro" panose="020B0604020202020204" charset="0"/>
      <p:regular r:id="rId16"/>
      <p:bold r:id="rId17"/>
      <p:italic r:id="rId18"/>
      <p:boldItalic r:id="rId19"/>
    </p:embeddedFont>
    <p:embeddedFont>
      <p:font typeface="Acumin Pro ExtraCondensed" panose="020B0604020202020204" charset="0"/>
      <p:regular r:id="rId20"/>
      <p:bold r:id="rId21"/>
      <p:italic r:id="rId22"/>
      <p:boldItalic r:id="rId23"/>
    </p:embeddedFont>
    <p:embeddedFont>
      <p:font typeface="Acumin Pro ExtraCondensed Smbd" panose="020B0604020202020204" charset="0"/>
      <p:regular r:id="rId24"/>
      <p:bold r:id="rId25"/>
      <p:italic r:id="rId26"/>
      <p:boldItalic r:id="rId27"/>
    </p:embeddedFont>
    <p:embeddedFont>
      <p:font typeface="Acumin Pro Medium" panose="020B0604020202020204" charset="0"/>
      <p:regular r:id="rId28"/>
      <p:italic r:id="rId29"/>
    </p:embeddedFont>
    <p:embeddedFont>
      <p:font typeface="Acumin Pro Semibold" panose="020B0604020202020204" charset="0"/>
      <p:regular r:id="rId30"/>
      <p:bold r:id="rId31"/>
      <p:italic r:id="rId32"/>
      <p:boldItalic r:id="rId33"/>
    </p:embeddedFont>
    <p:embeddedFont>
      <p:font typeface="Acumin Pro SemiCondensed" panose="020B06040202020202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  <p:embeddedFont>
      <p:font typeface="United Sans Cd Md" charset="0"/>
      <p:regular r:id="rId43"/>
    </p:embeddedFont>
    <p:embeddedFont>
      <p:font typeface="United Sans Reg Medium" panose="020B0604020202020204" charset="0"/>
      <p:regular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67"/>
    <p:restoredTop sz="86401"/>
  </p:normalViewPr>
  <p:slideViewPr>
    <p:cSldViewPr snapToGrid="0" snapToObjects="1">
      <p:cViewPr varScale="1">
        <p:scale>
          <a:sx n="112" d="100"/>
          <a:sy n="112" d="100"/>
        </p:scale>
        <p:origin x="102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font" Target="fonts/font27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9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font" Target="fonts/font2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font" Target="fonts/font28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46" Type="http://schemas.openxmlformats.org/officeDocument/2006/relationships/viewProps" Target="viewProps.xml"/><Relationship Id="rId20" Type="http://schemas.openxmlformats.org/officeDocument/2006/relationships/font" Target="fonts/font5.fntdata"/><Relationship Id="rId41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55EAA-D64B-A54D-9AD6-840407C79D5E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F3A2B-14A6-8F47-B753-A658CA1257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00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lack Background">
            <a:extLst>
              <a:ext uri="{FF2B5EF4-FFF2-40B4-BE49-F238E27FC236}">
                <a16:creationId xmlns:a16="http://schemas.microsoft.com/office/drawing/2014/main" id="{EACB2F0C-1C3D-CD48-AD13-7B5AD683F7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1224800" y="1501742"/>
            <a:ext cx="9646400" cy="1685077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normAutofit/>
          </a:bodyPr>
          <a:lstStyle>
            <a:lvl1pPr algn="l">
              <a:defRPr sz="6000" b="1" i="0" cap="none" spc="0" baseline="0">
                <a:solidFill>
                  <a:schemeClr val="tx2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 dirty="0"/>
              <a:t>Title Slide </a:t>
            </a:r>
            <a:r>
              <a:rPr lang="en-US" dirty="0" err="1"/>
              <a:t>Acumin</a:t>
            </a:r>
            <a:r>
              <a:rPr lang="en-US" dirty="0"/>
              <a:t> Pro Extra Cond Bold Italic 60</a:t>
            </a:r>
          </a:p>
        </p:txBody>
      </p:sp>
      <p:sp>
        <p:nvSpPr>
          <p:cNvPr id="3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628900" y="3429000"/>
            <a:ext cx="6801603" cy="336015"/>
          </a:xfrm>
          <a:noFill/>
        </p:spPr>
        <p:txBody>
          <a:bodyPr wrap="square" lIns="0" tIns="0" rIns="0" bIns="0" anchor="t" anchorCtr="0">
            <a:normAutofit/>
          </a:bodyPr>
          <a:lstStyle>
            <a:lvl1pPr marL="0" indent="0" algn="ctr">
              <a:buNone/>
              <a:defRPr sz="2200" b="1" i="1">
                <a:solidFill>
                  <a:schemeClr val="accent4"/>
                </a:solidFill>
                <a:latin typeface="Acumin Pro SemiCondensed" panose="020B0506020202020204" pitchFamily="34" charset="77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  <a:r>
              <a:rPr lang="en-US" dirty="0" err="1"/>
              <a:t>Acumin</a:t>
            </a:r>
            <a:r>
              <a:rPr lang="en-US" dirty="0"/>
              <a:t> Pro Semi Cond Bold 22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569EEC58-EAB4-064A-8F4A-AFD41D2C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31775" y="3845212"/>
            <a:ext cx="1928448" cy="323968"/>
          </a:xfrm>
        </p:spPr>
        <p:txBody>
          <a:bodyPr/>
          <a:lstStyle>
            <a:lvl1pPr algn="ctr">
              <a:defRPr sz="1400" i="1"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44659A7C-0CF5-4D3B-9CFB-FCDA0A32A20D}" type="datetime4">
              <a:rPr lang="en-US" smtClean="0"/>
              <a:pPr/>
              <a:t>December 17, 2022</a:t>
            </a:fld>
            <a:endParaRPr lang="en-US" dirty="0"/>
          </a:p>
        </p:txBody>
      </p:sp>
      <p:pic>
        <p:nvPicPr>
          <p:cNvPr id="11" name="Purdue CoBrand">
            <a:extLst>
              <a:ext uri="{FF2B5EF4-FFF2-40B4-BE49-F238E27FC236}">
                <a16:creationId xmlns:a16="http://schemas.microsoft.com/office/drawing/2014/main" id="{5953E3E0-6833-3443-8937-1D881E79A5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644" y="6317397"/>
            <a:ext cx="4349072" cy="46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02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p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B0EF50-01E6-4AD7-A98A-8C13EC53A21C}"/>
              </a:ext>
            </a:extLst>
          </p:cNvPr>
          <p:cNvSpPr/>
          <p:nvPr userDrawn="1"/>
        </p:nvSpPr>
        <p:spPr>
          <a:xfrm>
            <a:off x="-1" y="6286500"/>
            <a:ext cx="12192002" cy="571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Black Bar">
            <a:extLst>
              <a:ext uri="{FF2B5EF4-FFF2-40B4-BE49-F238E27FC236}">
                <a16:creationId xmlns:a16="http://schemas.microsoft.com/office/drawing/2014/main" id="{A66A797F-CC2D-F24E-8D26-8632FDB68C4C}"/>
              </a:ext>
            </a:extLst>
          </p:cNvPr>
          <p:cNvSpPr/>
          <p:nvPr userDrawn="1"/>
        </p:nvSpPr>
        <p:spPr>
          <a:xfrm>
            <a:off x="-1" y="0"/>
            <a:ext cx="12191999" cy="908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 bwMode="blackWhite">
          <a:xfrm>
            <a:off x="366644" y="393957"/>
            <a:ext cx="7988980" cy="51244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3600" b="1" i="0" cap="none" spc="0">
                <a:solidFill>
                  <a:schemeClr val="tx2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 dirty="0"/>
              <a:t>Title </a:t>
            </a:r>
            <a:r>
              <a:rPr lang="en-US" dirty="0" err="1"/>
              <a:t>Acumin</a:t>
            </a:r>
            <a:r>
              <a:rPr lang="en-US" dirty="0"/>
              <a:t> Pro Extra Cond Bold Italic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5" name="Body Text">
            <a:extLst>
              <a:ext uri="{FF2B5EF4-FFF2-40B4-BE49-F238E27FC236}">
                <a16:creationId xmlns:a16="http://schemas.microsoft.com/office/drawing/2014/main" id="{9F798712-4535-8340-942F-27FFD5E3F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644" y="1057574"/>
            <a:ext cx="5729355" cy="4952186"/>
          </a:xfrm>
        </p:spPr>
        <p:txBody>
          <a:bodyPr lIns="0" tIns="0" rIns="0" bIns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1800" b="0" i="0" normalizeH="0"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Bulleted copy.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9877984E-7F57-E649-B9D9-2C2240989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915" y="6389370"/>
            <a:ext cx="722606" cy="36576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urdue CoBrand">
            <a:extLst>
              <a:ext uri="{FF2B5EF4-FFF2-40B4-BE49-F238E27FC236}">
                <a16:creationId xmlns:a16="http://schemas.microsoft.com/office/drawing/2014/main" id="{B8B5D789-C814-47A7-8C78-38766A772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644" y="6317397"/>
            <a:ext cx="4349072" cy="46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54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7" pos="21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Pictu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" descr="Picture Description">
            <a:extLst>
              <a:ext uri="{FF2B5EF4-FFF2-40B4-BE49-F238E27FC236}">
                <a16:creationId xmlns:a16="http://schemas.microsoft.com/office/drawing/2014/main" id="{B6A7C9B5-3617-0144-A4ED-16186741E8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 anchorCtr="1"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hoto caption"/>
          <p:cNvSpPr>
            <a:spLocks noGrp="1"/>
          </p:cNvSpPr>
          <p:nvPr>
            <p:ph type="subTitle" idx="1" hasCustomPrompt="1"/>
          </p:nvPr>
        </p:nvSpPr>
        <p:spPr>
          <a:xfrm>
            <a:off x="7301170" y="219206"/>
            <a:ext cx="3574087" cy="1107996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cumin Pro" panose="020B0504020202020204" pitchFamily="34" charset="77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Brief photo caption. Place in top left or right corner. </a:t>
            </a:r>
            <a:r>
              <a:rPr lang="en-US" dirty="0" err="1"/>
              <a:t>Acumin</a:t>
            </a:r>
            <a:r>
              <a:rPr lang="en-US" dirty="0"/>
              <a:t> Pro Bold 18 pt. Make text black or white for legibility.</a:t>
            </a:r>
          </a:p>
        </p:txBody>
      </p:sp>
      <p:sp>
        <p:nvSpPr>
          <p:cNvPr id="11" name="Date">
            <a:extLst>
              <a:ext uri="{FF2B5EF4-FFF2-40B4-BE49-F238E27FC236}">
                <a16:creationId xmlns:a16="http://schemas.microsoft.com/office/drawing/2014/main" id="{F330C439-AFA6-B840-9D2A-258668D35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26248" y="6220740"/>
            <a:ext cx="1021891" cy="323968"/>
          </a:xfrm>
        </p:spPr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fld id="{D47A9A36-4EB0-BF46-AE48-7CDA251B954B}" type="datetime1">
              <a:rPr lang="en-US" smtClean="0"/>
              <a:t>12/17/2022</a:t>
            </a:fld>
            <a:endParaRPr lang="en-US"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ACC80B6D-3922-3742-99F9-101C945C2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96500" y="6200875"/>
            <a:ext cx="487680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Line 1">
            <a:extLst>
              <a:ext uri="{FF2B5EF4-FFF2-40B4-BE49-F238E27FC236}">
                <a16:creationId xmlns:a16="http://schemas.microsoft.com/office/drawing/2014/main" id="{C3371811-B9A9-444C-B8E2-DFC8B92FFA90}"/>
              </a:ext>
            </a:extLst>
          </p:cNvPr>
          <p:cNvCxnSpPr/>
          <p:nvPr userDrawn="1"/>
        </p:nvCxnSpPr>
        <p:spPr>
          <a:xfrm>
            <a:off x="1281648" y="5789"/>
            <a:ext cx="0" cy="646446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ne 2">
            <a:extLst>
              <a:ext uri="{FF2B5EF4-FFF2-40B4-BE49-F238E27FC236}">
                <a16:creationId xmlns:a16="http://schemas.microsoft.com/office/drawing/2014/main" id="{E3D41B36-C946-AA44-BFF4-3F3A6A8607A2}"/>
              </a:ext>
            </a:extLst>
          </p:cNvPr>
          <p:cNvCxnSpPr>
            <a:cxnSpLocks/>
          </p:cNvCxnSpPr>
          <p:nvPr userDrawn="1"/>
        </p:nvCxnSpPr>
        <p:spPr>
          <a:xfrm>
            <a:off x="8724900" y="5735256"/>
            <a:ext cx="0" cy="112274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ne 3">
            <a:extLst>
              <a:ext uri="{FF2B5EF4-FFF2-40B4-BE49-F238E27FC236}">
                <a16:creationId xmlns:a16="http://schemas.microsoft.com/office/drawing/2014/main" id="{A246739C-3DD5-DF4C-BFF4-0B3AF76695B4}"/>
              </a:ext>
            </a:extLst>
          </p:cNvPr>
          <p:cNvCxnSpPr>
            <a:cxnSpLocks/>
          </p:cNvCxnSpPr>
          <p:nvPr userDrawn="1"/>
        </p:nvCxnSpPr>
        <p:spPr>
          <a:xfrm>
            <a:off x="10880901" y="1597306"/>
            <a:ext cx="0" cy="526069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urdue CoBrand">
            <a:extLst>
              <a:ext uri="{FF2B5EF4-FFF2-40B4-BE49-F238E27FC236}">
                <a16:creationId xmlns:a16="http://schemas.microsoft.com/office/drawing/2014/main" id="{5B7D6D44-0650-884D-AB23-3DD1EF0889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38646" y="5990495"/>
            <a:ext cx="4349072" cy="4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58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Fact/Highligh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ld Background">
            <a:extLst>
              <a:ext uri="{FF2B5EF4-FFF2-40B4-BE49-F238E27FC236}">
                <a16:creationId xmlns:a16="http://schemas.microsoft.com/office/drawing/2014/main" id="{5CCAEC11-865D-CB4B-88E8-5AF51FB37FBE}"/>
              </a:ext>
            </a:extLst>
          </p:cNvPr>
          <p:cNvSpPr/>
          <p:nvPr/>
        </p:nvSpPr>
        <p:spPr>
          <a:xfrm>
            <a:off x="1" y="0"/>
            <a:ext cx="12191999" cy="68522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Heading"/>
          <p:cNvSpPr>
            <a:spLocks noGrp="1"/>
          </p:cNvSpPr>
          <p:nvPr>
            <p:ph type="ctrTitle" hasCustomPrompt="1"/>
          </p:nvPr>
        </p:nvSpPr>
        <p:spPr bwMode="blackWhite">
          <a:xfrm>
            <a:off x="2893545" y="1479629"/>
            <a:ext cx="6419331" cy="1210973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ctr">
              <a:defRPr sz="8600" b="1" i="0" cap="none" spc="300">
                <a:solidFill>
                  <a:schemeClr val="accent2"/>
                </a:solidFill>
                <a:latin typeface="United Sans Cd Md" pitchFamily="50" charset="0"/>
              </a:defRPr>
            </a:lvl1pPr>
          </a:lstStyle>
          <a:p>
            <a:r>
              <a:rPr lang="en-US" b="1" spc="0" dirty="0">
                <a:latin typeface="United Sans Reg Medium" pitchFamily="2" charset="77"/>
              </a:rPr>
              <a:t>123</a:t>
            </a:r>
            <a:endParaRPr lang="en-US" dirty="0"/>
          </a:p>
        </p:txBody>
      </p:sp>
      <p:sp>
        <p:nvSpPr>
          <p:cNvPr id="20" name="Black Bar">
            <a:extLst>
              <a:ext uri="{FF2B5EF4-FFF2-40B4-BE49-F238E27FC236}">
                <a16:creationId xmlns:a16="http://schemas.microsoft.com/office/drawing/2014/main" id="{EACB2F0C-1C3D-CD48-AD13-7B5AD683F7C7}"/>
              </a:ext>
            </a:extLst>
          </p:cNvPr>
          <p:cNvSpPr/>
          <p:nvPr/>
        </p:nvSpPr>
        <p:spPr>
          <a:xfrm>
            <a:off x="2648277" y="2744421"/>
            <a:ext cx="6905456" cy="440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head"/>
          <p:cNvSpPr>
            <a:spLocks noGrp="1"/>
          </p:cNvSpPr>
          <p:nvPr>
            <p:ph type="subTitle" idx="1" hasCustomPrompt="1"/>
          </p:nvPr>
        </p:nvSpPr>
        <p:spPr>
          <a:xfrm>
            <a:off x="2648276" y="2706475"/>
            <a:ext cx="6895463" cy="553998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3600" b="1" i="0" spc="300">
                <a:solidFill>
                  <a:schemeClr val="accent4"/>
                </a:solidFill>
                <a:latin typeface="United Sans Cd Md" pitchFamily="50" charset="0"/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TOPIC OR TITLE</a:t>
            </a:r>
          </a:p>
        </p:txBody>
      </p:sp>
      <p:sp>
        <p:nvSpPr>
          <p:cNvPr id="23" name="Body Text">
            <a:extLst>
              <a:ext uri="{FF2B5EF4-FFF2-40B4-BE49-F238E27FC236}">
                <a16:creationId xmlns:a16="http://schemas.microsoft.com/office/drawing/2014/main" id="{BD416322-CF1A-F143-B2A9-844B608C50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5268" y="3540352"/>
            <a:ext cx="6678467" cy="1122744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normalizeH="0" baseline="0">
                <a:solidFill>
                  <a:schemeClr val="bg1"/>
                </a:solidFill>
                <a:latin typeface="Acumin Pro Medium" panose="020B0504020202020204" pitchFamily="34" charset="77"/>
              </a:defRPr>
            </a:lvl1pPr>
          </a:lstStyle>
          <a:p>
            <a:pPr lvl="0"/>
            <a:r>
              <a:rPr lang="en-US" dirty="0"/>
              <a:t>Fact or highlight. </a:t>
            </a:r>
            <a:r>
              <a:rPr lang="en-US" dirty="0" err="1"/>
              <a:t>Acumin</a:t>
            </a:r>
            <a:r>
              <a:rPr lang="en-US" dirty="0"/>
              <a:t> Pro Medium 24 pt. Keep it short with bite-size chunks of information.</a:t>
            </a:r>
          </a:p>
        </p:txBody>
      </p:sp>
      <p:sp>
        <p:nvSpPr>
          <p:cNvPr id="16" name="Date">
            <a:extLst>
              <a:ext uri="{FF2B5EF4-FFF2-40B4-BE49-F238E27FC236}">
                <a16:creationId xmlns:a16="http://schemas.microsoft.com/office/drawing/2014/main" id="{D5F83FDC-674A-8F42-A488-884B2867DC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26248" y="6220740"/>
            <a:ext cx="1021891" cy="323968"/>
          </a:xfrm>
        </p:spPr>
        <p:txBody>
          <a:bodyPr/>
          <a:lstStyle>
            <a:lvl1pPr>
              <a:defRPr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fld id="{D47A9A36-4EB0-BF46-AE48-7CDA251B954B}" type="datetime1">
              <a:rPr lang="en-US" smtClean="0"/>
              <a:t>12/17/2022</a:t>
            </a:fld>
            <a:endParaRPr lang="en-US" dirty="0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DF9C56DA-C412-B14C-8168-05E55A21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96500" y="6200875"/>
            <a:ext cx="487680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Line 1">
            <a:extLst>
              <a:ext uri="{FF2B5EF4-FFF2-40B4-BE49-F238E27FC236}">
                <a16:creationId xmlns:a16="http://schemas.microsoft.com/office/drawing/2014/main" id="{DE31DD2C-32F5-F345-872B-C1CCC72846EE}"/>
              </a:ext>
            </a:extLst>
          </p:cNvPr>
          <p:cNvCxnSpPr/>
          <p:nvPr userDrawn="1"/>
        </p:nvCxnSpPr>
        <p:spPr>
          <a:xfrm>
            <a:off x="1281648" y="5789"/>
            <a:ext cx="0" cy="646446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Line 2">
            <a:extLst>
              <a:ext uri="{FF2B5EF4-FFF2-40B4-BE49-F238E27FC236}">
                <a16:creationId xmlns:a16="http://schemas.microsoft.com/office/drawing/2014/main" id="{18A2134F-0116-6740-AD2E-82D54002455E}"/>
              </a:ext>
            </a:extLst>
          </p:cNvPr>
          <p:cNvCxnSpPr>
            <a:cxnSpLocks/>
          </p:cNvCxnSpPr>
          <p:nvPr userDrawn="1"/>
        </p:nvCxnSpPr>
        <p:spPr>
          <a:xfrm>
            <a:off x="8724900" y="5735256"/>
            <a:ext cx="0" cy="112274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ne 3">
            <a:extLst>
              <a:ext uri="{FF2B5EF4-FFF2-40B4-BE49-F238E27FC236}">
                <a16:creationId xmlns:a16="http://schemas.microsoft.com/office/drawing/2014/main" id="{7E7A5392-EE7B-7141-B159-172DDE0D6824}"/>
              </a:ext>
            </a:extLst>
          </p:cNvPr>
          <p:cNvCxnSpPr>
            <a:cxnSpLocks/>
          </p:cNvCxnSpPr>
          <p:nvPr userDrawn="1"/>
        </p:nvCxnSpPr>
        <p:spPr>
          <a:xfrm>
            <a:off x="10880901" y="1597306"/>
            <a:ext cx="0" cy="526069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urdue CoBrand">
            <a:extLst>
              <a:ext uri="{FF2B5EF4-FFF2-40B4-BE49-F238E27FC236}">
                <a16:creationId xmlns:a16="http://schemas.microsoft.com/office/drawing/2014/main" id="{0C42D93A-28AC-8E47-8586-2DCDF7E08D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38646" y="5990495"/>
            <a:ext cx="4349072" cy="4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93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7" orient="horz" pos="1008" userDrawn="1">
          <p15:clr>
            <a:srgbClr val="FBAE40"/>
          </p15:clr>
        </p15:guide>
        <p15:guide id="8" orient="horz" pos="1488" userDrawn="1">
          <p15:clr>
            <a:srgbClr val="FBAE40"/>
          </p15:clr>
        </p15:guide>
        <p15:guide id="9" orient="horz" pos="86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lack Background">
            <a:extLst>
              <a:ext uri="{FF2B5EF4-FFF2-40B4-BE49-F238E27FC236}">
                <a16:creationId xmlns:a16="http://schemas.microsoft.com/office/drawing/2014/main" id="{EACB2F0C-1C3D-CD48-AD13-7B5AD683F7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Heading"/>
          <p:cNvSpPr>
            <a:spLocks noGrp="1"/>
          </p:cNvSpPr>
          <p:nvPr>
            <p:ph type="ctrTitle" hasCustomPrompt="1"/>
          </p:nvPr>
        </p:nvSpPr>
        <p:spPr bwMode="blackWhite">
          <a:xfrm>
            <a:off x="2628902" y="1521334"/>
            <a:ext cx="6347458" cy="854080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6000" b="1" i="1" spc="0">
                <a:solidFill>
                  <a:schemeClr val="tx2"/>
                </a:solidFill>
                <a:latin typeface="Acumin Pro ExtraCondensed" panose="020B0508020202020204" pitchFamily="34" charset="77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6" name="Body Text">
            <a:extLst>
              <a:ext uri="{FF2B5EF4-FFF2-40B4-BE49-F238E27FC236}">
                <a16:creationId xmlns:a16="http://schemas.microsoft.com/office/drawing/2014/main" id="{900775FC-E9E4-FF46-A522-92CC39196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28900" y="2548210"/>
            <a:ext cx="6347460" cy="880790"/>
          </a:xfr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normalizeH="0" baseline="0">
                <a:solidFill>
                  <a:schemeClr val="accent4"/>
                </a:solidFill>
                <a:latin typeface="Acumin Pro" panose="020B0504020202020204" pitchFamily="34" charset="77"/>
              </a:defRPr>
            </a:lvl1pPr>
          </a:lstStyle>
          <a:p>
            <a:pPr lvl="0"/>
            <a:r>
              <a:rPr lang="en-US" dirty="0"/>
              <a:t>Conclusion, call to action or contact information. </a:t>
            </a:r>
            <a:r>
              <a:rPr lang="en-US" dirty="0" err="1"/>
              <a:t>Acumin</a:t>
            </a:r>
            <a:r>
              <a:rPr lang="en-US" dirty="0"/>
              <a:t> Pro Reg 18 pt. Keep it short with bite-size chunks of information.</a:t>
            </a:r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E7D56F3A-D0B6-8A49-81C9-B6A0051C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26248" y="6220740"/>
            <a:ext cx="1021891" cy="323968"/>
          </a:xfrm>
        </p:spPr>
        <p:txBody>
          <a:bodyPr/>
          <a:lstStyle>
            <a:lvl1pPr>
              <a:defRPr>
                <a:solidFill>
                  <a:schemeClr val="accent4">
                    <a:alpha val="70000"/>
                  </a:schemeClr>
                </a:solidFill>
              </a:defRPr>
            </a:lvl1pPr>
          </a:lstStyle>
          <a:p>
            <a:fld id="{D47A9A36-4EB0-BF46-AE48-7CDA251B954B}" type="datetime1">
              <a:rPr lang="en-US" smtClean="0"/>
              <a:pPr/>
              <a:t>12/17/2022</a:t>
            </a:fld>
            <a:endParaRPr lang="en-US"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DED03763-61BB-3343-B3CC-0623CC8EA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96500" y="6200875"/>
            <a:ext cx="487680" cy="36576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Line 1">
            <a:extLst>
              <a:ext uri="{FF2B5EF4-FFF2-40B4-BE49-F238E27FC236}">
                <a16:creationId xmlns:a16="http://schemas.microsoft.com/office/drawing/2014/main" id="{9B9CC658-FCDB-754D-83A8-E72E62847F53}"/>
              </a:ext>
            </a:extLst>
          </p:cNvPr>
          <p:cNvCxnSpPr/>
          <p:nvPr userDrawn="1"/>
        </p:nvCxnSpPr>
        <p:spPr>
          <a:xfrm>
            <a:off x="1281648" y="5789"/>
            <a:ext cx="0" cy="646446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ne 2">
            <a:extLst>
              <a:ext uri="{FF2B5EF4-FFF2-40B4-BE49-F238E27FC236}">
                <a16:creationId xmlns:a16="http://schemas.microsoft.com/office/drawing/2014/main" id="{52700362-C315-8A41-8A37-D1C4D5A0E238}"/>
              </a:ext>
            </a:extLst>
          </p:cNvPr>
          <p:cNvCxnSpPr>
            <a:cxnSpLocks/>
          </p:cNvCxnSpPr>
          <p:nvPr userDrawn="1"/>
        </p:nvCxnSpPr>
        <p:spPr>
          <a:xfrm>
            <a:off x="8724900" y="5735256"/>
            <a:ext cx="0" cy="112274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ne 3">
            <a:extLst>
              <a:ext uri="{FF2B5EF4-FFF2-40B4-BE49-F238E27FC236}">
                <a16:creationId xmlns:a16="http://schemas.microsoft.com/office/drawing/2014/main" id="{14A431DC-9C67-D94C-982A-8D0C2E3D10D8}"/>
              </a:ext>
            </a:extLst>
          </p:cNvPr>
          <p:cNvCxnSpPr>
            <a:cxnSpLocks/>
          </p:cNvCxnSpPr>
          <p:nvPr userDrawn="1"/>
        </p:nvCxnSpPr>
        <p:spPr>
          <a:xfrm>
            <a:off x="10880901" y="1597306"/>
            <a:ext cx="0" cy="526069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urdue CoBrand">
            <a:extLst>
              <a:ext uri="{FF2B5EF4-FFF2-40B4-BE49-F238E27FC236}">
                <a16:creationId xmlns:a16="http://schemas.microsoft.com/office/drawing/2014/main" id="{C2FF5183-91B5-7A4F-8DF7-90EB12D7A5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38651" y="5990495"/>
            <a:ext cx="4349062" cy="46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2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3960" userDrawn="1">
          <p15:clr>
            <a:srgbClr val="FBAE40"/>
          </p15:clr>
        </p15:guide>
        <p15:guide id="4" pos="5952" userDrawn="1">
          <p15:clr>
            <a:srgbClr val="FBAE40"/>
          </p15:clr>
        </p15:guide>
        <p15:guide id="5" pos="6848" userDrawn="1">
          <p15:clr>
            <a:srgbClr val="FBAE40"/>
          </p15:clr>
        </p15:guide>
        <p15:guide id="6" orient="horz" pos="4080" userDrawn="1">
          <p15:clr>
            <a:srgbClr val="FBAE40"/>
          </p15:clr>
        </p15:guide>
        <p15:guide id="7" pos="165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141394" y="964692"/>
            <a:ext cx="7917007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1394" y="2638046"/>
            <a:ext cx="7917007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44769" y="6227670"/>
            <a:ext cx="1161231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alpha val="70000"/>
                  </a:schemeClr>
                </a:solidFill>
                <a:latin typeface="Acumin Pro" panose="020B0504020202020204" pitchFamily="34" charset="77"/>
              </a:defRPr>
            </a:lvl1pPr>
          </a:lstStyle>
          <a:p>
            <a:fld id="{E0C8DACD-4E35-4E4C-AC75-C3DE50F04E7E}" type="datetime1">
              <a:rPr lang="en-US" smtClean="0"/>
              <a:pPr/>
              <a:t>12/17/2022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7845" y="6219163"/>
            <a:ext cx="60755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96500" y="6200875"/>
            <a:ext cx="487680" cy="365760"/>
          </a:xfrm>
          <a:prstGeom prst="ellipse">
            <a:avLst/>
          </a:prstGeom>
          <a:noFill/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000" b="1" i="0" spc="0" baseline="0">
                <a:solidFill>
                  <a:schemeClr val="tx1"/>
                </a:solidFill>
                <a:latin typeface="Acumin Pro Semibold" panose="020B0504020202020204" pitchFamily="34" charset="77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33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0" r:id="rId2"/>
    <p:sldLayoutId id="2147483722" r:id="rId3"/>
    <p:sldLayoutId id="2147483723" r:id="rId4"/>
    <p:sldLayoutId id="2147483724" r:id="rId5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5402A-8A7C-4BE2-AE90-2844E6F8A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800" y="1501742"/>
            <a:ext cx="10038146" cy="1685077"/>
          </a:xfrm>
        </p:spPr>
        <p:txBody>
          <a:bodyPr>
            <a:normAutofit fontScale="90000"/>
          </a:bodyPr>
          <a:lstStyle/>
          <a:p>
            <a:r>
              <a:rPr lang="en-US" dirty="0"/>
              <a:t>Opportunities to enhance safe chemical manufacturing with electrochemical processes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3842FC-8D3B-4275-8EC6-4D5CD28A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8900" y="3429000"/>
            <a:ext cx="6801603" cy="615462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</a:pPr>
            <a:r>
              <a:rPr lang="en-US" dirty="0"/>
              <a:t>Brian M. Tackett</a:t>
            </a:r>
          </a:p>
          <a:p>
            <a:pPr>
              <a:spcBef>
                <a:spcPts val="0"/>
              </a:spcBef>
            </a:pPr>
            <a:r>
              <a:rPr lang="en-US" dirty="0"/>
              <a:t>Assistant Professor of Chemical Engineering</a:t>
            </a:r>
          </a:p>
          <a:p>
            <a:pPr>
              <a:spcBef>
                <a:spcPts val="0"/>
              </a:spcBef>
            </a:pPr>
            <a:r>
              <a:rPr lang="en-US" dirty="0"/>
              <a:t>Purdue University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CCF79-3E35-413A-885E-875D689AEE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09744" y="4170528"/>
            <a:ext cx="2772510" cy="323968"/>
          </a:xfrm>
        </p:spPr>
        <p:txBody>
          <a:bodyPr/>
          <a:lstStyle/>
          <a:p>
            <a:r>
              <a:rPr lang="en-US" dirty="0"/>
              <a:t>P2SAC Fall 2022 Conference</a:t>
            </a:r>
          </a:p>
          <a:p>
            <a:fld id="{44659A7C-0CF5-4D3B-9CFB-FCDA0A32A20D}" type="datetime4">
              <a:rPr lang="en-US" smtClean="0"/>
              <a:pPr/>
              <a:t>December 17,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928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3E9B1-A6B4-485A-8829-C2E0FB69CA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Summary and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05079-7078-4B4E-9C75-16A51E2D6D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Electrochemical processes enable unique chemical manufacturing routes that could </a:t>
            </a:r>
            <a:r>
              <a:rPr lang="en-US" b="1" i="1" dirty="0"/>
              <a:t>enhance process 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Rapid influx of solar/wind </a:t>
            </a:r>
            <a:r>
              <a:rPr lang="en-US" b="1" i="1" dirty="0"/>
              <a:t>motivate re-evaluation of electrochemical 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Realizing safe electrochemical process </a:t>
            </a:r>
            <a:r>
              <a:rPr lang="en-US" b="1" i="1" dirty="0"/>
              <a:t>requires improvements in characterization/reactor configuration/education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My research approach is adaptable to broad range of electron driven chemistries that could </a:t>
            </a:r>
            <a:r>
              <a:rPr lang="en-US" b="1" i="1" dirty="0"/>
              <a:t>improve safety of chemical 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0E464-6454-4091-B545-896D7F35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F9790F-5E5C-4A80-A8CB-5A941CA9AF61}"/>
              </a:ext>
            </a:extLst>
          </p:cNvPr>
          <p:cNvSpPr/>
          <p:nvPr/>
        </p:nvSpPr>
        <p:spPr>
          <a:xfrm>
            <a:off x="6356861" y="1857837"/>
            <a:ext cx="5521572" cy="2962642"/>
          </a:xfrm>
          <a:prstGeom prst="roundRect">
            <a:avLst>
              <a:gd name="adj" fmla="val 4060"/>
            </a:avLst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i="1" dirty="0"/>
              <a:t>Replace Cr-based reagents for C-H activation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i="1" dirty="0"/>
              <a:t>Electrochemical H</a:t>
            </a:r>
            <a:r>
              <a:rPr lang="en-US" sz="2200" i="1" baseline="-25000" dirty="0"/>
              <a:t>2</a:t>
            </a:r>
            <a:r>
              <a:rPr lang="en-US" sz="2200" i="1" dirty="0"/>
              <a:t>SO</a:t>
            </a:r>
            <a:r>
              <a:rPr lang="en-US" sz="2200" i="1" baseline="-25000" dirty="0"/>
              <a:t>4</a:t>
            </a:r>
            <a:r>
              <a:rPr lang="en-US" sz="2200" i="1" dirty="0"/>
              <a:t> synthesis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i="1" dirty="0"/>
              <a:t>Electrochemical Claus Process to treat industrial gases (H</a:t>
            </a:r>
            <a:r>
              <a:rPr lang="en-US" sz="2200" i="1" baseline="-25000" dirty="0"/>
              <a:t>2</a:t>
            </a:r>
            <a:r>
              <a:rPr lang="en-US" sz="2200" i="1" dirty="0"/>
              <a:t>S </a:t>
            </a:r>
            <a:r>
              <a:rPr lang="en-US" sz="2200" i="1" dirty="0">
                <a:sym typeface="Wingdings" panose="05000000000000000000" pitchFamily="2" charset="2"/>
              </a:rPr>
              <a:t> S)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i="1" dirty="0">
                <a:sym typeface="Wingdings" panose="05000000000000000000" pitchFamily="2" charset="2"/>
              </a:rPr>
              <a:t>Indirect/mediated halogenations</a:t>
            </a:r>
            <a:endParaRPr lang="en-US" sz="22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61FC99-614F-48C0-A5BF-70046DB70008}"/>
              </a:ext>
            </a:extLst>
          </p:cNvPr>
          <p:cNvSpPr txBox="1"/>
          <p:nvPr/>
        </p:nvSpPr>
        <p:spPr>
          <a:xfrm>
            <a:off x="5972911" y="1029963"/>
            <a:ext cx="6300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accent1"/>
                </a:solidFill>
              </a:rPr>
              <a:t>Potential  opportunities to enhance chemical manufacturing with electrochemical processes</a:t>
            </a:r>
          </a:p>
        </p:txBody>
      </p:sp>
    </p:spTree>
    <p:extLst>
      <p:ext uri="{BB962C8B-B14F-4D97-AF65-F5344CB8AC3E}">
        <p14:creationId xmlns:p14="http://schemas.microsoft.com/office/powerpoint/2010/main" val="2930524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78851-3BA8-4B31-A49E-91431C7368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BFB6C-01B2-4921-8474-2936F5573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85BF723F-4A89-4058-B81B-95B588DC1CBC}"/>
              </a:ext>
            </a:extLst>
          </p:cNvPr>
          <p:cNvSpPr txBox="1">
            <a:spLocks/>
          </p:cNvSpPr>
          <p:nvPr/>
        </p:nvSpPr>
        <p:spPr>
          <a:xfrm>
            <a:off x="263769" y="1030431"/>
            <a:ext cx="7439048" cy="3415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Acumin Pro" panose="020B0504020202020204" pitchFamily="34" charset="77"/>
              </a:rPr>
              <a:t>Education &amp; Background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D62B9B1-3175-4893-AA6A-4AA264005B29}"/>
              </a:ext>
            </a:extLst>
          </p:cNvPr>
          <p:cNvSpPr txBox="1">
            <a:spLocks/>
          </p:cNvSpPr>
          <p:nvPr/>
        </p:nvSpPr>
        <p:spPr>
          <a:xfrm>
            <a:off x="383603" y="1647803"/>
            <a:ext cx="4352144" cy="417976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1800" b="0" i="0" kern="1200" normalizeH="0" baseline="0">
                <a:solidFill>
                  <a:schemeClr val="bg1"/>
                </a:solidFill>
                <a:latin typeface="Acumin Pro" panose="020B0504020202020204" pitchFamily="34" charset="77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BS Chemical Engineering, </a:t>
            </a:r>
            <a:br>
              <a:rPr lang="en-US" dirty="0"/>
            </a:br>
            <a:r>
              <a:rPr lang="en-US" dirty="0"/>
              <a:t>University of Pittsburgh </a:t>
            </a:r>
            <a:r>
              <a:rPr lang="en-US" b="1" i="1" dirty="0"/>
              <a:t>(2009 – 2013) </a:t>
            </a:r>
          </a:p>
          <a:p>
            <a:endParaRPr lang="en-US" dirty="0"/>
          </a:p>
          <a:p>
            <a:r>
              <a:rPr lang="en-US" dirty="0"/>
              <a:t>PhD Chemical Engineering, </a:t>
            </a:r>
            <a:br>
              <a:rPr lang="en-US" dirty="0"/>
            </a:br>
            <a:r>
              <a:rPr lang="en-US" dirty="0"/>
              <a:t>Columbia University  </a:t>
            </a:r>
            <a:r>
              <a:rPr lang="en-US" b="1" i="1" dirty="0"/>
              <a:t>(2014 – 2019)</a:t>
            </a:r>
            <a:br>
              <a:rPr lang="en-US" b="1" i="1" dirty="0"/>
            </a:br>
            <a:r>
              <a:rPr lang="en-US" b="1" i="1" dirty="0"/>
              <a:t>Advisor: Jingguang Chen </a:t>
            </a:r>
            <a:br>
              <a:rPr lang="en-US" b="1" i="1" dirty="0"/>
            </a:br>
            <a:r>
              <a:rPr lang="en-US" dirty="0"/>
              <a:t>(Electrocatalysis &amp; Sustainability)</a:t>
            </a:r>
            <a:endParaRPr lang="en-US" b="1" i="1" dirty="0"/>
          </a:p>
          <a:p>
            <a:endParaRPr lang="en-US" dirty="0"/>
          </a:p>
          <a:p>
            <a:r>
              <a:rPr lang="en-US" dirty="0"/>
              <a:t>NRC Post-Doctoral Fellowship, </a:t>
            </a:r>
            <a:br>
              <a:rPr lang="en-US" dirty="0"/>
            </a:br>
            <a:r>
              <a:rPr lang="en-US" dirty="0"/>
              <a:t>NIST </a:t>
            </a:r>
            <a:r>
              <a:rPr lang="en-US" b="1" i="1" dirty="0"/>
              <a:t>(2019 – Aug. 2021)</a:t>
            </a:r>
            <a:br>
              <a:rPr lang="en-US" b="1" i="1" dirty="0"/>
            </a:br>
            <a:r>
              <a:rPr lang="en-US" b="1" i="1" dirty="0"/>
              <a:t>Advisor: Tom Moffat</a:t>
            </a:r>
            <a:br>
              <a:rPr lang="en-US" b="1" i="1" dirty="0"/>
            </a:br>
            <a:r>
              <a:rPr lang="en-US" dirty="0"/>
              <a:t>(Electrochemistry Fundamentals)</a:t>
            </a:r>
            <a:endParaRPr lang="en-US" b="1" i="1" dirty="0"/>
          </a:p>
          <a:p>
            <a:endParaRPr lang="en-US" dirty="0"/>
          </a:p>
          <a:p>
            <a:r>
              <a:rPr lang="en-US" dirty="0"/>
              <a:t>Asst. Prof. Chemical Engineering, </a:t>
            </a:r>
            <a:br>
              <a:rPr lang="en-US" dirty="0"/>
            </a:br>
            <a:r>
              <a:rPr lang="en-US" dirty="0"/>
              <a:t>Purdue University </a:t>
            </a:r>
            <a:r>
              <a:rPr lang="en-US" b="1" i="1" dirty="0"/>
              <a:t>(Aug. 2021 – )</a:t>
            </a:r>
          </a:p>
        </p:txBody>
      </p:sp>
      <p:pic>
        <p:nvPicPr>
          <p:cNvPr id="7" name="Picture 2" descr="The Cathedral of Learning | Peter Lam Photography">
            <a:extLst>
              <a:ext uri="{FF2B5EF4-FFF2-40B4-BE49-F238E27FC236}">
                <a16:creationId xmlns:a16="http://schemas.microsoft.com/office/drawing/2014/main" id="{75AD3E1D-57E3-4C2C-B0AC-EC3B341E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618" y="989532"/>
            <a:ext cx="3265596" cy="217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sky, outdoor, building, colonnade&#10;&#10;Description automatically generated">
            <a:extLst>
              <a:ext uri="{FF2B5EF4-FFF2-40B4-BE49-F238E27FC236}">
                <a16:creationId xmlns:a16="http://schemas.microsoft.com/office/drawing/2014/main" id="{24FBB0C2-A2E2-470E-9ADE-EEFBC8B6C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990" y="992122"/>
            <a:ext cx="2900228" cy="2175537"/>
          </a:xfrm>
          <a:prstGeom prst="rect">
            <a:avLst/>
          </a:prstGeom>
        </p:spPr>
      </p:pic>
      <p:pic>
        <p:nvPicPr>
          <p:cNvPr id="9" name="Picture 8" descr="A group of jars on a shelf&#10;&#10;Description automatically generated with low confidence">
            <a:extLst>
              <a:ext uri="{FF2B5EF4-FFF2-40B4-BE49-F238E27FC236}">
                <a16:creationId xmlns:a16="http://schemas.microsoft.com/office/drawing/2014/main" id="{1ABBF7CD-AF63-449C-B8DB-B9EE61203D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198" b="25067"/>
          <a:stretch/>
        </p:blipFill>
        <p:spPr>
          <a:xfrm>
            <a:off x="4968017" y="3523376"/>
            <a:ext cx="3351854" cy="2133393"/>
          </a:xfrm>
          <a:prstGeom prst="rect">
            <a:avLst/>
          </a:prstGeom>
        </p:spPr>
      </p:pic>
      <p:pic>
        <p:nvPicPr>
          <p:cNvPr id="10" name="Picture 9" descr="A brick building with a clock&#10;&#10;Description automatically generated with low confidence">
            <a:extLst>
              <a:ext uri="{FF2B5EF4-FFF2-40B4-BE49-F238E27FC236}">
                <a16:creationId xmlns:a16="http://schemas.microsoft.com/office/drawing/2014/main" id="{DB689F88-792C-4C19-9927-ED1CBB009A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240"/>
          <a:stretch/>
        </p:blipFill>
        <p:spPr>
          <a:xfrm>
            <a:off x="8365546" y="3349628"/>
            <a:ext cx="3619428" cy="238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862D5-C2A2-4410-8175-F9FC91541E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Hazards of Industrial Oxidation Processes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08C2B-94C3-4C1E-8675-67C6403870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i="1" dirty="0"/>
              <a:t>Case Study</a:t>
            </a:r>
            <a:r>
              <a:rPr lang="en-US" dirty="0"/>
              <a:t>: Ethylene Oxide Synthesis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Route 1: </a:t>
            </a:r>
            <a:r>
              <a:rPr lang="en-US" i="1" dirty="0"/>
              <a:t>Direct Oxidation</a:t>
            </a:r>
          </a:p>
          <a:p>
            <a:pPr marL="742950" lvl="1" indent="-285750"/>
            <a:r>
              <a:rPr lang="en-US" dirty="0"/>
              <a:t>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4 </a:t>
            </a:r>
            <a:r>
              <a:rPr lang="en-US" dirty="0"/>
              <a:t> + 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C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H</a:t>
            </a:r>
            <a:r>
              <a:rPr lang="en-US" baseline="-25000" dirty="0">
                <a:sym typeface="Wingdings" panose="05000000000000000000" pitchFamily="2" charset="2"/>
              </a:rPr>
              <a:t>4</a:t>
            </a:r>
            <a:r>
              <a:rPr lang="en-US" dirty="0">
                <a:sym typeface="Wingdings" panose="05000000000000000000" pitchFamily="2" charset="2"/>
              </a:rPr>
              <a:t>O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+ CO</a:t>
            </a:r>
            <a:r>
              <a:rPr lang="en-US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</a:p>
          <a:p>
            <a:pPr marL="742950" lvl="1" indent="-285750"/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~10% single pass conversion @ 200 – 260 C</a:t>
            </a:r>
          </a:p>
          <a:p>
            <a:pPr marL="971550" lvl="2" indent="-285750"/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Higher T, above flammability limit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Route 2: </a:t>
            </a:r>
            <a:r>
              <a:rPr lang="en-US" i="1" dirty="0"/>
              <a:t>Chlorohydrin Process</a:t>
            </a:r>
          </a:p>
          <a:p>
            <a:pPr marL="742950" lvl="1" indent="-285750"/>
            <a:r>
              <a:rPr lang="en-US" dirty="0"/>
              <a:t>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4</a:t>
            </a:r>
            <a:r>
              <a:rPr lang="en-US" dirty="0"/>
              <a:t> + </a:t>
            </a:r>
            <a:r>
              <a:rPr lang="en-US" dirty="0">
                <a:solidFill>
                  <a:srgbClr val="FF0000"/>
                </a:solidFill>
              </a:rPr>
              <a:t>Cl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+ H</a:t>
            </a:r>
            <a:r>
              <a:rPr lang="en-US" baseline="-25000" dirty="0"/>
              <a:t>2</a:t>
            </a:r>
            <a:r>
              <a:rPr lang="en-US" dirty="0"/>
              <a:t>O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    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                       + Ca(OH)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  C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H</a:t>
            </a:r>
            <a:r>
              <a:rPr lang="en-US" baseline="-25000" dirty="0">
                <a:sym typeface="Wingdings" panose="05000000000000000000" pitchFamily="2" charset="2"/>
              </a:rPr>
              <a:t>4</a:t>
            </a:r>
            <a:r>
              <a:rPr lang="en-US" dirty="0">
                <a:sym typeface="Wingdings" panose="05000000000000000000" pitchFamily="2" charset="2"/>
              </a:rPr>
              <a:t>O +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CaCl</a:t>
            </a:r>
            <a:r>
              <a:rPr lang="en-US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 + H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O</a:t>
            </a:r>
          </a:p>
          <a:p>
            <a:pPr lvl="2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FF6A5-C3DA-446D-B95A-C7A58C2F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647C7B-96CA-4831-8399-4226A22D98A9}"/>
              </a:ext>
            </a:extLst>
          </p:cNvPr>
          <p:cNvGrpSpPr/>
          <p:nvPr/>
        </p:nvGrpSpPr>
        <p:grpSpPr>
          <a:xfrm>
            <a:off x="4532434" y="882293"/>
            <a:ext cx="677008" cy="725389"/>
            <a:chOff x="6796454" y="1164957"/>
            <a:chExt cx="677008" cy="725389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67ACDAB-C2BD-4877-B8B3-C4FBFF365796}"/>
                </a:ext>
              </a:extLst>
            </p:cNvPr>
            <p:cNvSpPr/>
            <p:nvPr/>
          </p:nvSpPr>
          <p:spPr>
            <a:xfrm>
              <a:off x="6796454" y="1283677"/>
              <a:ext cx="677008" cy="606669"/>
            </a:xfrm>
            <a:prstGeom prst="triangl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424043B-9CE9-46F8-B086-8BBDB341E2E8}"/>
                </a:ext>
              </a:extLst>
            </p:cNvPr>
            <p:cNvSpPr/>
            <p:nvPr/>
          </p:nvSpPr>
          <p:spPr>
            <a:xfrm>
              <a:off x="7007469" y="1222131"/>
              <a:ext cx="219808" cy="19343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C02C3D-EFFD-4851-A76D-24EBB2FF5A5B}"/>
                </a:ext>
              </a:extLst>
            </p:cNvPr>
            <p:cNvSpPr txBox="1"/>
            <p:nvPr/>
          </p:nvSpPr>
          <p:spPr>
            <a:xfrm flipH="1">
              <a:off x="6915150" y="1164957"/>
              <a:ext cx="439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23258F0-1219-47E4-A32F-E50ED86A4A24}"/>
              </a:ext>
            </a:extLst>
          </p:cNvPr>
          <p:cNvGrpSpPr/>
          <p:nvPr/>
        </p:nvGrpSpPr>
        <p:grpSpPr>
          <a:xfrm>
            <a:off x="5695649" y="1066959"/>
            <a:ext cx="6512170" cy="4253729"/>
            <a:chOff x="5618282" y="1546697"/>
            <a:chExt cx="6512170" cy="42537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82642E-DA6F-4537-B5F7-31677B411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589" t="3001" r="4925"/>
            <a:stretch/>
          </p:blipFill>
          <p:spPr>
            <a:xfrm>
              <a:off x="5618282" y="2079162"/>
              <a:ext cx="6512170" cy="37212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F2D912-8E61-4485-BEA7-22D92B937D09}"/>
                </a:ext>
              </a:extLst>
            </p:cNvPr>
            <p:cNvSpPr txBox="1"/>
            <p:nvPr/>
          </p:nvSpPr>
          <p:spPr>
            <a:xfrm>
              <a:off x="6315810" y="1546697"/>
              <a:ext cx="51581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/>
                <a:t>EO is a high-value, high-volume product with large CO</a:t>
              </a:r>
              <a:r>
                <a:rPr lang="en-US" b="1" i="1" baseline="-25000" dirty="0"/>
                <a:t>2 </a:t>
              </a:r>
              <a:r>
                <a:rPr lang="en-US" b="1" i="1" dirty="0"/>
                <a:t> footprint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F35BB2DB-3FAA-4208-872B-E994E30F9A0F}"/>
              </a:ext>
            </a:extLst>
          </p:cNvPr>
          <p:cNvSpPr/>
          <p:nvPr/>
        </p:nvSpPr>
        <p:spPr>
          <a:xfrm>
            <a:off x="6655778" y="3515242"/>
            <a:ext cx="457200" cy="3877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47D978-1A73-401A-9CF5-2A718BF73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813" y="4461338"/>
            <a:ext cx="1142857" cy="3523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8849CD3-06D5-494A-B87A-D39F42B59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59" y="4874051"/>
            <a:ext cx="1142857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0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862D5-C2A2-4410-8175-F9FC91541E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 Electrochemical Alternative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08C2B-94C3-4C1E-8675-67C6403870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i="1" dirty="0"/>
              <a:t>Case Study</a:t>
            </a:r>
            <a:r>
              <a:rPr lang="en-US" dirty="0"/>
              <a:t>: Ethylene Oxide Synthesis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Chlorine mediator is generated electrochemically at an electrode by electron transfer from aqueous Cl</a:t>
            </a:r>
            <a:r>
              <a:rPr lang="en-US" baseline="30000" dirty="0"/>
              <a:t>-</a:t>
            </a:r>
            <a:r>
              <a:rPr lang="en-US" dirty="0"/>
              <a:t> salt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</a:t>
            </a:r>
            <a:r>
              <a:rPr lang="en-US" baseline="-25000" dirty="0"/>
              <a:t>2</a:t>
            </a:r>
            <a:r>
              <a:rPr lang="en-US" dirty="0"/>
              <a:t> and H</a:t>
            </a:r>
            <a:r>
              <a:rPr lang="en-US" baseline="-25000" dirty="0"/>
              <a:t>2</a:t>
            </a:r>
            <a:r>
              <a:rPr lang="en-US" dirty="0"/>
              <a:t>O transform ethylene to EO in the same manner as chlorohydrin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Resulting Cl</a:t>
            </a:r>
            <a:r>
              <a:rPr lang="en-US" i="1" baseline="30000" dirty="0"/>
              <a:t>-</a:t>
            </a:r>
            <a:r>
              <a:rPr lang="en-US" i="1" dirty="0"/>
              <a:t> ions are recycled as mediators (no stoichiometric waste)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Occurs @ 90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lvl="2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FF6A5-C3DA-446D-B95A-C7A58C2F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647C7B-96CA-4831-8399-4226A22D98A9}"/>
              </a:ext>
            </a:extLst>
          </p:cNvPr>
          <p:cNvGrpSpPr/>
          <p:nvPr/>
        </p:nvGrpSpPr>
        <p:grpSpPr>
          <a:xfrm>
            <a:off x="4532434" y="882293"/>
            <a:ext cx="677008" cy="725389"/>
            <a:chOff x="6796454" y="1164957"/>
            <a:chExt cx="677008" cy="725389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67ACDAB-C2BD-4877-B8B3-C4FBFF365796}"/>
                </a:ext>
              </a:extLst>
            </p:cNvPr>
            <p:cNvSpPr/>
            <p:nvPr/>
          </p:nvSpPr>
          <p:spPr>
            <a:xfrm>
              <a:off x="6796454" y="1283677"/>
              <a:ext cx="677008" cy="606669"/>
            </a:xfrm>
            <a:prstGeom prst="triangl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424043B-9CE9-46F8-B086-8BBDB341E2E8}"/>
                </a:ext>
              </a:extLst>
            </p:cNvPr>
            <p:cNvSpPr/>
            <p:nvPr/>
          </p:nvSpPr>
          <p:spPr>
            <a:xfrm>
              <a:off x="7007469" y="1222131"/>
              <a:ext cx="219808" cy="19343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C02C3D-EFFD-4851-A76D-24EBB2FF5A5B}"/>
                </a:ext>
              </a:extLst>
            </p:cNvPr>
            <p:cNvSpPr txBox="1"/>
            <p:nvPr/>
          </p:nvSpPr>
          <p:spPr>
            <a:xfrm flipH="1">
              <a:off x="6915150" y="1164957"/>
              <a:ext cx="439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18BB966-64E4-41CE-A959-60DA77A66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557" y="1552467"/>
            <a:ext cx="5124450" cy="3962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592AEA-A250-4C41-8D14-A0B88BAC531F}"/>
              </a:ext>
            </a:extLst>
          </p:cNvPr>
          <p:cNvSpPr txBox="1"/>
          <p:nvPr/>
        </p:nvSpPr>
        <p:spPr>
          <a:xfrm>
            <a:off x="6095999" y="5886020"/>
            <a:ext cx="61018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Chung, M., </a:t>
            </a:r>
            <a:r>
              <a:rPr lang="en-US" sz="1200" dirty="0" err="1"/>
              <a:t>Jin</a:t>
            </a:r>
            <a:r>
              <a:rPr lang="en-US" sz="1200" dirty="0"/>
              <a:t>, K., Zeng, J. S., &amp; </a:t>
            </a:r>
            <a:r>
              <a:rPr lang="en-US" sz="1200" dirty="0" err="1"/>
              <a:t>Manthiram</a:t>
            </a:r>
            <a:r>
              <a:rPr lang="en-US" sz="1200" dirty="0"/>
              <a:t>, K. (2020). </a:t>
            </a:r>
            <a:r>
              <a:rPr lang="en-US" sz="1200" i="1" dirty="0"/>
              <a:t>ACS Catalysis</a:t>
            </a:r>
            <a:r>
              <a:rPr lang="en-US" sz="1200" dirty="0"/>
              <a:t>, </a:t>
            </a:r>
            <a:r>
              <a:rPr lang="en-US" sz="1200" i="1" dirty="0"/>
              <a:t>10</a:t>
            </a:r>
            <a:r>
              <a:rPr lang="en-US" sz="1200" dirty="0"/>
              <a:t>, 14015–14023.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164071A-55BA-4D29-875F-8E3A6C8F2BB0}"/>
              </a:ext>
            </a:extLst>
          </p:cNvPr>
          <p:cNvSpPr/>
          <p:nvPr/>
        </p:nvSpPr>
        <p:spPr>
          <a:xfrm>
            <a:off x="342900" y="1739961"/>
            <a:ext cx="5521572" cy="607678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Can we synthesize EO more efficiently without handling </a:t>
            </a:r>
            <a:r>
              <a:rPr lang="en-US" i="1" dirty="0">
                <a:solidFill>
                  <a:srgbClr val="FF0000"/>
                </a:solidFill>
              </a:rPr>
              <a:t>toxic chemicals</a:t>
            </a:r>
            <a:r>
              <a:rPr lang="en-US" i="1" dirty="0"/>
              <a:t> or risking </a:t>
            </a:r>
            <a:r>
              <a:rPr lang="en-US" i="1" dirty="0">
                <a:solidFill>
                  <a:srgbClr val="FF0000"/>
                </a:solidFill>
              </a:rPr>
              <a:t>explosions</a:t>
            </a:r>
            <a:r>
              <a:rPr lang="en-US" i="1" dirty="0"/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0EDA66-7AF5-4614-AAC4-493E1E58EF17}"/>
              </a:ext>
            </a:extLst>
          </p:cNvPr>
          <p:cNvSpPr txBox="1"/>
          <p:nvPr/>
        </p:nvSpPr>
        <p:spPr>
          <a:xfrm>
            <a:off x="6393177" y="1066959"/>
            <a:ext cx="515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Electrochemical reactors provide unique opportunity</a:t>
            </a:r>
          </a:p>
        </p:txBody>
      </p:sp>
    </p:spTree>
    <p:extLst>
      <p:ext uri="{BB962C8B-B14F-4D97-AF65-F5344CB8AC3E}">
        <p14:creationId xmlns:p14="http://schemas.microsoft.com/office/powerpoint/2010/main" val="228232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862D5-C2A2-4410-8175-F9FC91541E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 Electrochemical Alternative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A108C2B-94C3-4C1E-8675-67C640387022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/>
            <p:txBody>
              <a:bodyPr/>
              <a:lstStyle/>
              <a:p>
                <a:r>
                  <a:rPr lang="en-US" b="1" i="1" dirty="0"/>
                  <a:t>General Advantages of Electron-Driven Reactions</a:t>
                </a:r>
                <a:endParaRPr lang="en-US" dirty="0"/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Driving force for chemical reaction = electrochemical potential (i.e. voltage)</a:t>
                </a:r>
              </a:p>
              <a:p>
                <a:pPr marL="742950" lvl="1" indent="-285750"/>
                <a:r>
                  <a:rPr lang="en-US" dirty="0"/>
                  <a:t>Facilitates ambient T processes</a:t>
                </a:r>
              </a:p>
              <a:p>
                <a:pPr marL="742950" lvl="1" indent="-285750"/>
                <a:r>
                  <a:rPr lang="en-US" dirty="0"/>
                  <a:t>Enables finer selectivity control</a:t>
                </a:r>
              </a:p>
              <a:p>
                <a:pPr marL="285750" indent="-285750"/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Reaction rate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dirty="0"/>
                  <a:t> current</a:t>
                </a:r>
              </a:p>
              <a:p>
                <a:pPr marL="742950" lvl="1" indent="-285750"/>
                <a:r>
                  <a:rPr lang="en-US" dirty="0"/>
                  <a:t>Quantifies rates accurately (10</a:t>
                </a:r>
                <a:r>
                  <a:rPr lang="en-US" baseline="30000" dirty="0"/>
                  <a:t>-12</a:t>
                </a:r>
                <a:r>
                  <a:rPr lang="en-US" dirty="0"/>
                  <a:t> mol/s)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Electrodes are versatile</a:t>
                </a:r>
              </a:p>
              <a:p>
                <a:pPr marL="742950" lvl="1" indent="-285750"/>
                <a:r>
                  <a:rPr lang="en-US" dirty="0"/>
                  <a:t>Conduct charge to redox mediators</a:t>
                </a:r>
              </a:p>
              <a:p>
                <a:pPr marL="742950" lvl="1" indent="-285750"/>
                <a:r>
                  <a:rPr lang="en-US" dirty="0"/>
                  <a:t>Catalyze reaction directly (enhance activity/selectivity)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lvl="2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A108C2B-94C3-4C1E-8675-67C6403870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blipFill>
                <a:blip r:embed="rId2"/>
                <a:stretch>
                  <a:fillRect l="-2447" t="-1599" r="-1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FF6A5-C3DA-446D-B95A-C7A58C2F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8BB966-64E4-41CE-A959-60DA77A66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557" y="1552467"/>
            <a:ext cx="5124450" cy="3962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4592AEA-A250-4C41-8D14-A0B88BAC531F}"/>
              </a:ext>
            </a:extLst>
          </p:cNvPr>
          <p:cNvSpPr txBox="1"/>
          <p:nvPr/>
        </p:nvSpPr>
        <p:spPr>
          <a:xfrm>
            <a:off x="6095999" y="5886020"/>
            <a:ext cx="61018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Chung, M., </a:t>
            </a:r>
            <a:r>
              <a:rPr lang="en-US" sz="1200" dirty="0" err="1"/>
              <a:t>Jin</a:t>
            </a:r>
            <a:r>
              <a:rPr lang="en-US" sz="1200" dirty="0"/>
              <a:t>, K., Zeng, J. S., &amp; </a:t>
            </a:r>
            <a:r>
              <a:rPr lang="en-US" sz="1200" dirty="0" err="1"/>
              <a:t>Manthiram</a:t>
            </a:r>
            <a:r>
              <a:rPr lang="en-US" sz="1200" dirty="0"/>
              <a:t>, K. (2020). </a:t>
            </a:r>
            <a:r>
              <a:rPr lang="en-US" sz="1200" i="1" dirty="0"/>
              <a:t>ACS Catalysis</a:t>
            </a:r>
            <a:r>
              <a:rPr lang="en-US" sz="1200" dirty="0"/>
              <a:t>, </a:t>
            </a:r>
            <a:r>
              <a:rPr lang="en-US" sz="1200" i="1" dirty="0"/>
              <a:t>10</a:t>
            </a:r>
            <a:r>
              <a:rPr lang="en-US" sz="1200" dirty="0"/>
              <a:t>, 14015–14023.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0EDA66-7AF5-4614-AAC4-493E1E58EF17}"/>
              </a:ext>
            </a:extLst>
          </p:cNvPr>
          <p:cNvSpPr txBox="1"/>
          <p:nvPr/>
        </p:nvSpPr>
        <p:spPr>
          <a:xfrm>
            <a:off x="6393177" y="1066959"/>
            <a:ext cx="515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Electrochemical reactors provide unique opportunity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1E3A5B7-0894-4A4F-AB71-86D11FC1FB66}"/>
              </a:ext>
            </a:extLst>
          </p:cNvPr>
          <p:cNvSpPr/>
          <p:nvPr/>
        </p:nvSpPr>
        <p:spPr>
          <a:xfrm>
            <a:off x="425105" y="5402082"/>
            <a:ext cx="5521572" cy="607678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These enable selective oxidations that can potentially mitigate hazards in chemical processing </a:t>
            </a:r>
          </a:p>
        </p:txBody>
      </p:sp>
    </p:spTree>
    <p:extLst>
      <p:ext uri="{BB962C8B-B14F-4D97-AF65-F5344CB8AC3E}">
        <p14:creationId xmlns:p14="http://schemas.microsoft.com/office/powerpoint/2010/main" val="279035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862D5-C2A2-4410-8175-F9FC91541E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Why, What, and How?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08C2B-94C3-4C1E-8675-67C6403870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645" y="1057574"/>
            <a:ext cx="4671347" cy="4952186"/>
          </a:xfrm>
        </p:spPr>
        <p:txBody>
          <a:bodyPr/>
          <a:lstStyle/>
          <a:p>
            <a:r>
              <a:rPr lang="en-US" b="1" i="1" dirty="0"/>
              <a:t>Why Now?</a:t>
            </a:r>
          </a:p>
          <a:p>
            <a:endParaRPr lang="en-US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Electrochemical process have been around a long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Rapidly increasing abundance of electrons originating from wind/solar are motivating electrification, broadly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great ideas from the past are now more economically/energetically attractive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FF6A5-C3DA-446D-B95A-C7A58C2F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1E0F23-7778-4D36-9DCD-28C13BE1E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7"/>
          <a:stretch/>
        </p:blipFill>
        <p:spPr>
          <a:xfrm>
            <a:off x="5108331" y="1057574"/>
            <a:ext cx="7033480" cy="45243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7FF6B0-09E5-4CA4-A4EA-27E581829E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46"/>
          <a:stretch/>
        </p:blipFill>
        <p:spPr>
          <a:xfrm>
            <a:off x="981004" y="4187970"/>
            <a:ext cx="3150810" cy="209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6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0C13F-3B50-410B-9B71-09E7810087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Why, What, and How?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AB523-2B5E-40A2-921C-B92FE3F3DF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100" b="1" i="1" dirty="0"/>
              <a:t>What Do We Need to Realize This Vision?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i="1" dirty="0"/>
              <a:t>Characterization:</a:t>
            </a:r>
          </a:p>
          <a:p>
            <a:pPr marL="9144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Catalyst/reactor techniques developed over previous decades typically </a:t>
            </a:r>
            <a:r>
              <a:rPr lang="en-US" sz="1800" b="1" dirty="0"/>
              <a:t>not suitable for </a:t>
            </a:r>
            <a:r>
              <a:rPr lang="en-US" sz="1800" b="1" i="1" dirty="0"/>
              <a:t>gas-liquid-solid</a:t>
            </a:r>
            <a:r>
              <a:rPr lang="en-US" sz="1800" b="1" dirty="0"/>
              <a:t> interfaces commonly found in electrocatalysis </a:t>
            </a:r>
            <a:endParaRPr lang="en-US" sz="1800" b="1" i="1" dirty="0"/>
          </a:p>
          <a:p>
            <a:pPr marL="9144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accent1"/>
                </a:solidFill>
              </a:rPr>
              <a:t>Need: </a:t>
            </a:r>
            <a:r>
              <a:rPr lang="en-US" sz="1800" dirty="0"/>
              <a:t>New/modified characterization techniques specifically designed for electrocatalysts (EC-MS, SEIRAS)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i="1" dirty="0"/>
              <a:t>Reactor Configuration:</a:t>
            </a:r>
          </a:p>
          <a:p>
            <a:pPr marL="9144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Electrocatalysts do not stand alone – </a:t>
            </a:r>
            <a:r>
              <a:rPr lang="en-US" sz="1800" b="1" dirty="0"/>
              <a:t>they are influenced by: </a:t>
            </a:r>
            <a:r>
              <a:rPr lang="en-US" sz="1800" b="1" i="1" dirty="0"/>
              <a:t>conductive current collector supports, gas diffusion layers, ion transport media (ionomer), electrolyte, membrane, etc.</a:t>
            </a:r>
          </a:p>
          <a:p>
            <a:pPr marL="9144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accent1"/>
                </a:solidFill>
              </a:rPr>
              <a:t>Need: </a:t>
            </a:r>
            <a:r>
              <a:rPr lang="en-US" sz="1800" dirty="0"/>
              <a:t>Holistic approach to reactor design/analysis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i="1" dirty="0"/>
              <a:t>Education:</a:t>
            </a:r>
          </a:p>
          <a:p>
            <a:pPr marL="9144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Chem/</a:t>
            </a:r>
            <a:r>
              <a:rPr lang="en-US" sz="1800" dirty="0" err="1"/>
              <a:t>ChemEs</a:t>
            </a:r>
            <a:r>
              <a:rPr lang="en-US" sz="1800" dirty="0"/>
              <a:t> are best suited to pursue these problems, but </a:t>
            </a:r>
            <a:r>
              <a:rPr lang="en-US" sz="1800" b="1" dirty="0"/>
              <a:t>lack of training results in large depth/breadth of </a:t>
            </a:r>
            <a:r>
              <a:rPr lang="en-US" sz="1800" b="1" dirty="0" err="1"/>
              <a:t>electrochem</a:t>
            </a:r>
            <a:r>
              <a:rPr lang="en-US" sz="1800" b="1" dirty="0"/>
              <a:t>. manufacturing challenges to address</a:t>
            </a:r>
          </a:p>
          <a:p>
            <a:pPr marL="9144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chemeClr val="accent1"/>
                </a:solidFill>
              </a:rPr>
              <a:t>Need: </a:t>
            </a:r>
            <a:r>
              <a:rPr lang="en-US" sz="1800" dirty="0"/>
              <a:t>Integrated curriculum that presents electrochemistry along with Chem/</a:t>
            </a:r>
            <a:r>
              <a:rPr lang="en-US" sz="1800" dirty="0" err="1"/>
              <a:t>ChemE</a:t>
            </a:r>
            <a:r>
              <a:rPr lang="en-US" sz="1800" dirty="0"/>
              <a:t> core</a:t>
            </a:r>
            <a:endParaRPr lang="en-US" dirty="0"/>
          </a:p>
          <a:p>
            <a:endParaRPr lang="en-US" b="1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50DAD-A29F-4EF9-9A6C-34564C050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5F58094-A68A-433B-ABFC-9FEED48156B2}"/>
              </a:ext>
            </a:extLst>
          </p:cNvPr>
          <p:cNvSpPr txBox="1">
            <a:spLocks/>
          </p:cNvSpPr>
          <p:nvPr/>
        </p:nvSpPr>
        <p:spPr>
          <a:xfrm>
            <a:off x="366644" y="1057574"/>
            <a:ext cx="5639709" cy="49521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1800" b="0" i="0" kern="1200" normalizeH="0" baseline="0">
                <a:solidFill>
                  <a:schemeClr val="bg1"/>
                </a:solidFill>
                <a:latin typeface="Acumin Pro" panose="020B0504020202020204" pitchFamily="34" charset="77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/>
            <a:endParaRPr lang="en-US" b="1" i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0DC5B6-6F5D-46B4-A46F-93261448900C}"/>
              </a:ext>
            </a:extLst>
          </p:cNvPr>
          <p:cNvGrpSpPr/>
          <p:nvPr/>
        </p:nvGrpSpPr>
        <p:grpSpPr>
          <a:xfrm>
            <a:off x="5728823" y="987988"/>
            <a:ext cx="6704723" cy="951204"/>
            <a:chOff x="5728823" y="987988"/>
            <a:chExt cx="6704723" cy="9512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60DEB2F-5FE4-4D98-A657-B0859E7A7371}"/>
                </a:ext>
              </a:extLst>
            </p:cNvPr>
            <p:cNvGrpSpPr/>
            <p:nvPr/>
          </p:nvGrpSpPr>
          <p:grpSpPr>
            <a:xfrm>
              <a:off x="5728823" y="987988"/>
              <a:ext cx="3548816" cy="951204"/>
              <a:chOff x="5473848" y="887684"/>
              <a:chExt cx="3548816" cy="95120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0C3A24-689F-4BA4-8751-3D35D8D0F2ED}"/>
                  </a:ext>
                </a:extLst>
              </p:cNvPr>
              <p:cNvSpPr txBox="1"/>
              <p:nvPr/>
            </p:nvSpPr>
            <p:spPr>
              <a:xfrm>
                <a:off x="5473848" y="1119295"/>
                <a:ext cx="115465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reactants</a:t>
                </a:r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2411943-CE2B-4C46-BE30-8A840FA891DF}"/>
                  </a:ext>
                </a:extLst>
              </p:cNvPr>
              <p:cNvSpPr txBox="1"/>
              <p:nvPr/>
            </p:nvSpPr>
            <p:spPr>
              <a:xfrm>
                <a:off x="7868007" y="1119295"/>
                <a:ext cx="115465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products</a:t>
                </a:r>
                <a:endParaRPr lang="en-US" dirty="0"/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79B43CB-EE3F-43E7-A7DE-D8D539F02676}"/>
                  </a:ext>
                </a:extLst>
              </p:cNvPr>
              <p:cNvGrpSpPr/>
              <p:nvPr/>
            </p:nvGrpSpPr>
            <p:grpSpPr>
              <a:xfrm>
                <a:off x="6096000" y="887684"/>
                <a:ext cx="2259689" cy="951204"/>
                <a:chOff x="6096000" y="887684"/>
                <a:chExt cx="2259689" cy="951204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256E2AC-B061-44BC-AA62-815FC4CD800C}"/>
                    </a:ext>
                  </a:extLst>
                </p:cNvPr>
                <p:cNvSpPr/>
                <p:nvPr/>
              </p:nvSpPr>
              <p:spPr>
                <a:xfrm>
                  <a:off x="6491030" y="1174376"/>
                  <a:ext cx="1469629" cy="627530"/>
                </a:xfrm>
                <a:prstGeom prst="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194C73C4-C67F-4DB4-800E-B24A860C00C2}"/>
                    </a:ext>
                  </a:extLst>
                </p:cNvPr>
                <p:cNvCxnSpPr/>
                <p:nvPr/>
              </p:nvCxnSpPr>
              <p:spPr>
                <a:xfrm>
                  <a:off x="6491030" y="1622612"/>
                  <a:ext cx="1469629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05DF9A2-C5C2-4B35-A626-ADAE6C65A18F}"/>
                    </a:ext>
                  </a:extLst>
                </p:cNvPr>
                <p:cNvSpPr txBox="1"/>
                <p:nvPr/>
              </p:nvSpPr>
              <p:spPr>
                <a:xfrm>
                  <a:off x="6653602" y="1592667"/>
                  <a:ext cx="11546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catalyst</a:t>
                  </a:r>
                  <a:endParaRPr lang="en-US" dirty="0"/>
                </a:p>
              </p:txBody>
            </p: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D6004F87-AE23-406D-8145-F89307D3C592}"/>
                    </a:ext>
                  </a:extLst>
                </p:cNvPr>
                <p:cNvCxnSpPr/>
                <p:nvPr/>
              </p:nvCxnSpPr>
              <p:spPr>
                <a:xfrm>
                  <a:off x="6096000" y="1357673"/>
                  <a:ext cx="39503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ED30F6C2-AD69-42E6-AC04-281CF076616D}"/>
                    </a:ext>
                  </a:extLst>
                </p:cNvPr>
                <p:cNvCxnSpPr/>
                <p:nvPr/>
              </p:nvCxnSpPr>
              <p:spPr>
                <a:xfrm>
                  <a:off x="7960659" y="1357673"/>
                  <a:ext cx="39503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1569B2FB-739F-4DDA-93E7-60978C639C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91030" y="1357673"/>
                  <a:ext cx="395030" cy="26493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B27B1A6B-50F4-47ED-B3C0-1ADADB8842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65629" y="1357673"/>
                  <a:ext cx="395030" cy="26493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" name="Arrow: Down 33">
                  <a:extLst>
                    <a:ext uri="{FF2B5EF4-FFF2-40B4-BE49-F238E27FC236}">
                      <a16:creationId xmlns:a16="http://schemas.microsoft.com/office/drawing/2014/main" id="{23783A75-EB49-4A4F-9CDC-38FDDEC5E399}"/>
                    </a:ext>
                  </a:extLst>
                </p:cNvPr>
                <p:cNvSpPr/>
                <p:nvPr/>
              </p:nvSpPr>
              <p:spPr>
                <a:xfrm>
                  <a:off x="7153925" y="1093434"/>
                  <a:ext cx="154149" cy="498111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F2D0DA7-2934-41FB-9A16-B19C4F928CAA}"/>
                    </a:ext>
                  </a:extLst>
                </p:cNvPr>
                <p:cNvSpPr txBox="1"/>
                <p:nvPr/>
              </p:nvSpPr>
              <p:spPr>
                <a:xfrm>
                  <a:off x="6628505" y="887684"/>
                  <a:ext cx="11546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b="1" dirty="0"/>
                    <a:t>Spectroscopy</a:t>
                  </a:r>
                  <a:endParaRPr lang="en-US" b="1" dirty="0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7DB03A7-F5CF-48A4-8F09-935B8694900A}"/>
                </a:ext>
              </a:extLst>
            </p:cNvPr>
            <p:cNvGrpSpPr/>
            <p:nvPr/>
          </p:nvGrpSpPr>
          <p:grpSpPr>
            <a:xfrm>
              <a:off x="8884730" y="987988"/>
              <a:ext cx="3548816" cy="951204"/>
              <a:chOff x="8867146" y="887684"/>
              <a:chExt cx="3548816" cy="95120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CE88F4D-837F-44DF-B812-38ECDFA4D3BF}"/>
                  </a:ext>
                </a:extLst>
              </p:cNvPr>
              <p:cNvGrpSpPr/>
              <p:nvPr/>
            </p:nvGrpSpPr>
            <p:grpSpPr>
              <a:xfrm>
                <a:off x="8867146" y="887684"/>
                <a:ext cx="3548816" cy="951204"/>
                <a:chOff x="5473848" y="887684"/>
                <a:chExt cx="3548816" cy="951204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8E60590-2F59-42CD-8DA9-765421BAF2FC}"/>
                    </a:ext>
                  </a:extLst>
                </p:cNvPr>
                <p:cNvSpPr txBox="1"/>
                <p:nvPr/>
              </p:nvSpPr>
              <p:spPr>
                <a:xfrm>
                  <a:off x="5473848" y="1119295"/>
                  <a:ext cx="11546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reactants</a:t>
                  </a:r>
                  <a:endParaRPr lang="en-US" dirty="0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0C19096-8278-446C-9F15-1D8FE7DC00F8}"/>
                    </a:ext>
                  </a:extLst>
                </p:cNvPr>
                <p:cNvSpPr txBox="1"/>
                <p:nvPr/>
              </p:nvSpPr>
              <p:spPr>
                <a:xfrm>
                  <a:off x="7868007" y="1119295"/>
                  <a:ext cx="115465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products</a:t>
                  </a:r>
                  <a:endParaRPr lang="en-US" dirty="0"/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37196973-11D7-4D96-AA3E-87DB822A0795}"/>
                    </a:ext>
                  </a:extLst>
                </p:cNvPr>
                <p:cNvGrpSpPr/>
                <p:nvPr/>
              </p:nvGrpSpPr>
              <p:grpSpPr>
                <a:xfrm>
                  <a:off x="6096000" y="887684"/>
                  <a:ext cx="2259689" cy="951204"/>
                  <a:chOff x="6096000" y="887684"/>
                  <a:chExt cx="2259689" cy="951204"/>
                </a:xfrm>
              </p:grpSpPr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614E0781-CBF7-4043-B364-AAE20FED2BD2}"/>
                      </a:ext>
                    </a:extLst>
                  </p:cNvPr>
                  <p:cNvSpPr/>
                  <p:nvPr/>
                </p:nvSpPr>
                <p:spPr>
                  <a:xfrm>
                    <a:off x="6491030" y="1174376"/>
                    <a:ext cx="1469629" cy="62753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6CD2FEBB-6980-4342-8757-C40E895CCCAD}"/>
                      </a:ext>
                    </a:extLst>
                  </p:cNvPr>
                  <p:cNvCxnSpPr/>
                  <p:nvPr/>
                </p:nvCxnSpPr>
                <p:spPr>
                  <a:xfrm>
                    <a:off x="6491030" y="1622612"/>
                    <a:ext cx="1469629" cy="0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A7477B2E-C4E6-4849-9252-2EB6EED4F026}"/>
                      </a:ext>
                    </a:extLst>
                  </p:cNvPr>
                  <p:cNvSpPr txBox="1"/>
                  <p:nvPr/>
                </p:nvSpPr>
                <p:spPr>
                  <a:xfrm>
                    <a:off x="6653602" y="1592667"/>
                    <a:ext cx="1154657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000" dirty="0"/>
                      <a:t>electrocatalyst</a:t>
                    </a:r>
                    <a:endParaRPr lang="en-US" dirty="0"/>
                  </a:p>
                </p:txBody>
              </p:sp>
              <p:cxnSp>
                <p:nvCxnSpPr>
                  <p:cNvPr id="18" name="Straight Arrow Connector 17">
                    <a:extLst>
                      <a:ext uri="{FF2B5EF4-FFF2-40B4-BE49-F238E27FC236}">
                        <a16:creationId xmlns:a16="http://schemas.microsoft.com/office/drawing/2014/main" id="{E49F0518-5A3D-4000-9EC4-2D6DEB67788C}"/>
                      </a:ext>
                    </a:extLst>
                  </p:cNvPr>
                  <p:cNvCxnSpPr/>
                  <p:nvPr/>
                </p:nvCxnSpPr>
                <p:spPr>
                  <a:xfrm>
                    <a:off x="6096000" y="1357673"/>
                    <a:ext cx="39503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Arrow Connector 18">
                    <a:extLst>
                      <a:ext uri="{FF2B5EF4-FFF2-40B4-BE49-F238E27FC236}">
                        <a16:creationId xmlns:a16="http://schemas.microsoft.com/office/drawing/2014/main" id="{8490DED9-D9F3-45A9-A09F-690D1659B443}"/>
                      </a:ext>
                    </a:extLst>
                  </p:cNvPr>
                  <p:cNvCxnSpPr/>
                  <p:nvPr/>
                </p:nvCxnSpPr>
                <p:spPr>
                  <a:xfrm>
                    <a:off x="7960659" y="1357673"/>
                    <a:ext cx="395030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8A775539-A006-4BE7-9137-ACB9763069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91030" y="1357673"/>
                    <a:ext cx="395030" cy="26493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Arrow Connector 20">
                    <a:extLst>
                      <a:ext uri="{FF2B5EF4-FFF2-40B4-BE49-F238E27FC236}">
                        <a16:creationId xmlns:a16="http://schemas.microsoft.com/office/drawing/2014/main" id="{B1E0D623-6CAF-4292-9AFA-0805FEC5AE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565629" y="1357673"/>
                    <a:ext cx="395030" cy="26493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Arrow: Down 21">
                    <a:extLst>
                      <a:ext uri="{FF2B5EF4-FFF2-40B4-BE49-F238E27FC236}">
                        <a16:creationId xmlns:a16="http://schemas.microsoft.com/office/drawing/2014/main" id="{A7188D07-9BE6-4460-B349-93CA8DD373B7}"/>
                      </a:ext>
                    </a:extLst>
                  </p:cNvPr>
                  <p:cNvSpPr/>
                  <p:nvPr/>
                </p:nvSpPr>
                <p:spPr>
                  <a:xfrm>
                    <a:off x="7153925" y="1093434"/>
                    <a:ext cx="154149" cy="498111"/>
                  </a:xfrm>
                  <a:prstGeom prst="down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00D9AB8A-8983-46E4-92A6-B94FB816144A}"/>
                      </a:ext>
                    </a:extLst>
                  </p:cNvPr>
                  <p:cNvSpPr txBox="1"/>
                  <p:nvPr/>
                </p:nvSpPr>
                <p:spPr>
                  <a:xfrm>
                    <a:off x="6628505" y="887684"/>
                    <a:ext cx="1154657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000" b="1" dirty="0"/>
                      <a:t>Spectroscopy</a:t>
                    </a:r>
                    <a:endParaRPr lang="en-US" b="1" dirty="0"/>
                  </a:p>
                </p:txBody>
              </p:sp>
            </p:grpSp>
          </p:grp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6541288-459E-4845-9068-2A15FF96B437}"/>
                  </a:ext>
                </a:extLst>
              </p:cNvPr>
              <p:cNvSpPr/>
              <p:nvPr/>
            </p:nvSpPr>
            <p:spPr>
              <a:xfrm>
                <a:off x="9884328" y="1225923"/>
                <a:ext cx="1469629" cy="404532"/>
              </a:xfrm>
              <a:prstGeom prst="roundRect">
                <a:avLst>
                  <a:gd name="adj" fmla="val 11958"/>
                </a:avLst>
              </a:prstGeom>
              <a:solidFill>
                <a:srgbClr val="0070C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/>
                  <a:t>Liquid electrolyte</a:t>
                </a:r>
              </a:p>
              <a:p>
                <a:pPr algn="ctr"/>
                <a:endParaRPr lang="en-US" dirty="0"/>
              </a:p>
            </p:txBody>
          </p:sp>
          <p:sp>
            <p:nvSpPr>
              <p:cNvPr id="11" name="Multiplication Sign 10">
                <a:extLst>
                  <a:ext uri="{FF2B5EF4-FFF2-40B4-BE49-F238E27FC236}">
                    <a16:creationId xmlns:a16="http://schemas.microsoft.com/office/drawing/2014/main" id="{66AC1210-5B54-40FD-90CF-330224D02130}"/>
                  </a:ext>
                </a:extLst>
              </p:cNvPr>
              <p:cNvSpPr/>
              <p:nvPr/>
            </p:nvSpPr>
            <p:spPr>
              <a:xfrm>
                <a:off x="10191750" y="1119295"/>
                <a:ext cx="847235" cy="719593"/>
              </a:xfrm>
              <a:prstGeom prst="mathMultiply">
                <a:avLst>
                  <a:gd name="adj1" fmla="val 12931"/>
                </a:avLst>
              </a:prstGeom>
              <a:solidFill>
                <a:srgbClr val="D62A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6" name="Picture 35" descr="Diagram&#10;&#10;Description automatically generated">
            <a:extLst>
              <a:ext uri="{FF2B5EF4-FFF2-40B4-BE49-F238E27FC236}">
                <a16:creationId xmlns:a16="http://schemas.microsoft.com/office/drawing/2014/main" id="{2CD1D2FE-AE73-470D-B500-F7782F59BC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606"/>
          <a:stretch/>
        </p:blipFill>
        <p:spPr>
          <a:xfrm>
            <a:off x="6631094" y="2141608"/>
            <a:ext cx="4900180" cy="16961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3A947F3-2523-4976-9CE4-BF65A97C0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013" y="3969606"/>
            <a:ext cx="4210342" cy="244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9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EE98C-29C7-4ACE-A677-80B5FCCC44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Why, What, and How?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BC32B-A1D0-4B14-BAC9-D4967455D5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i="1" dirty="0"/>
              <a:t>How Am I Approaching These Challenges?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My lab has a unique combination of characterization techniques that enable study of a wide array of electron-driven chemical reactions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4046F-AC0D-48C4-9131-8C252769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2091F-CBC5-4563-816F-3F303D08B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22" y="2902309"/>
            <a:ext cx="3624579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4A3520-88B3-4F97-B37B-5416AF6EF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499" y="2902309"/>
            <a:ext cx="3629660" cy="2743200"/>
          </a:xfrm>
          <a:prstGeom prst="rect">
            <a:avLst/>
          </a:prstGeom>
        </p:spPr>
      </p:pic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A6ADC51B-B42D-42A8-AEC7-212725CB9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08" t="36133" r="19108"/>
          <a:stretch/>
        </p:blipFill>
        <p:spPr>
          <a:xfrm>
            <a:off x="8134945" y="2852242"/>
            <a:ext cx="3866576" cy="279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9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EE98C-29C7-4ACE-A677-80B5FCCC44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Why, What, and How?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BC32B-A1D0-4B14-BAC9-D4967455D5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i="1" dirty="0"/>
              <a:t>How Am I Approaching These Challenges?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My lab has a unique combination of characterization techniques that enable study of a wide array of electron-driven chemical reactions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department has collaborative and complementary faculty that enable multi-scale electrochemical reactor studies</a:t>
            </a:r>
          </a:p>
          <a:p>
            <a:pPr marL="742950" lvl="1" indent="-285750"/>
            <a:r>
              <a:rPr lang="en-US" dirty="0" err="1"/>
              <a:t>Electrochemcial</a:t>
            </a:r>
            <a:r>
              <a:rPr lang="en-US" dirty="0"/>
              <a:t> alkane dehydrogenation enhances safety </a:t>
            </a:r>
            <a:r>
              <a:rPr lang="en-US" dirty="0">
                <a:sym typeface="Wingdings" panose="05000000000000000000" pitchFamily="2" charset="2"/>
              </a:rPr>
              <a:t> thermodynamic advantages of oxidative dehydrogenation without mixing O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 + alkane.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4046F-AC0D-48C4-9131-8C252769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261D27D-1F81-4FDB-9B53-097CD7BAC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912" y="1343090"/>
            <a:ext cx="4190766" cy="4477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0C8284-AA3D-4EC6-BDE6-D5A09A14AC97}"/>
              </a:ext>
            </a:extLst>
          </p:cNvPr>
          <p:cNvPicPr/>
          <p:nvPr/>
        </p:nvPicPr>
        <p:blipFill rotWithShape="1">
          <a:blip r:embed="rId3"/>
          <a:srcRect l="3212" t="11121" r="2693"/>
          <a:stretch/>
        </p:blipFill>
        <p:spPr>
          <a:xfrm>
            <a:off x="5247861" y="3810000"/>
            <a:ext cx="2196781" cy="235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40064"/>
      </p:ext>
    </p:extLst>
  </p:cSld>
  <p:clrMapOvr>
    <a:masterClrMapping/>
  </p:clrMapOvr>
</p:sld>
</file>

<file path=ppt/theme/theme1.xml><?xml version="1.0" encoding="utf-8"?>
<a:theme xmlns:a="http://schemas.openxmlformats.org/drawingml/2006/main" name="Purdue2">
  <a:themeElements>
    <a:clrScheme name="PurdueColors">
      <a:dk1>
        <a:srgbClr val="000000"/>
      </a:dk1>
      <a:lt1>
        <a:srgbClr val="000000"/>
      </a:lt1>
      <a:dk2>
        <a:srgbClr val="C4BFC0"/>
      </a:dk2>
      <a:lt2>
        <a:srgbClr val="C9B991"/>
      </a:lt2>
      <a:accent1>
        <a:srgbClr val="8E6F3E"/>
      </a:accent1>
      <a:accent2>
        <a:srgbClr val="555960"/>
      </a:accent2>
      <a:accent3>
        <a:srgbClr val="C9B991"/>
      </a:accent3>
      <a:accent4>
        <a:srgbClr val="FFFFFF"/>
      </a:accent4>
      <a:accent5>
        <a:srgbClr val="000000"/>
      </a:accent5>
      <a:accent6>
        <a:srgbClr val="555960"/>
      </a:accent6>
      <a:hlink>
        <a:srgbClr val="000000"/>
      </a:hlink>
      <a:folHlink>
        <a:srgbClr val="555960"/>
      </a:folHlink>
    </a:clrScheme>
    <a:fontScheme name="PurdueBrand">
      <a:majorFont>
        <a:latin typeface="Acumin Pro ExtraCondensed Smbd"/>
        <a:ea typeface=""/>
        <a:cs typeface=""/>
      </a:majorFont>
      <a:minorFont>
        <a:latin typeface="Acumin Pro"/>
        <a:ea typeface="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ournal-club_220210" id="{C5C241CF-127F-4518-B36D-9346BB389047}" vid="{9C89CCD7-14CD-4E53-8A3A-C39F6C447C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E8022B6E4EE04C93AD0DA0B3B451CC" ma:contentTypeVersion="14" ma:contentTypeDescription="Create a new document." ma:contentTypeScope="" ma:versionID="11873a3d0a5607c9a98d73255b74404a">
  <xsd:schema xmlns:xsd="http://www.w3.org/2001/XMLSchema" xmlns:xs="http://www.w3.org/2001/XMLSchema" xmlns:p="http://schemas.microsoft.com/office/2006/metadata/properties" xmlns:ns3="cdfddf77-a2f8-4487-b227-0e4e9f854c93" xmlns:ns4="929b79cd-87ba-4e18-9de0-293621bdc9d5" targetNamespace="http://schemas.microsoft.com/office/2006/metadata/properties" ma:root="true" ma:fieldsID="067b5cd1739c0b351abfc862df87d59b" ns3:_="" ns4:_="">
    <xsd:import namespace="cdfddf77-a2f8-4487-b227-0e4e9f854c93"/>
    <xsd:import namespace="929b79cd-87ba-4e18-9de0-293621bdc9d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fddf77-a2f8-4487-b227-0e4e9f854c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9b79cd-87ba-4e18-9de0-293621bdc9d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3DBB7E4-6945-41E9-B5C3-7F2558AE8F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fddf77-a2f8-4487-b227-0e4e9f854c93"/>
    <ds:schemaRef ds:uri="929b79cd-87ba-4e18-9de0-293621bdc9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491CA9-82C1-4C8D-8202-03E09814D7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F64706-6C81-4597-9E32-B98993319D1D}">
  <ds:schemaRefs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cdfddf77-a2f8-4487-b227-0e4e9f854c93"/>
    <ds:schemaRef ds:uri="http://schemas.microsoft.com/office/infopath/2007/PartnerControls"/>
    <ds:schemaRef ds:uri="http://schemas.openxmlformats.org/package/2006/metadata/core-properties"/>
    <ds:schemaRef ds:uri="929b79cd-87ba-4e18-9de0-293621bdc9d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1860</TotalTime>
  <Words>788</Words>
  <Application>Microsoft Office PowerPoint</Application>
  <PresentationFormat>Widescreen</PresentationFormat>
  <Paragraphs>131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Wingdings</vt:lpstr>
      <vt:lpstr>Acumin Pro ExtraCondensed</vt:lpstr>
      <vt:lpstr>Acumin Pro Medium</vt:lpstr>
      <vt:lpstr>United Sans Cd Md</vt:lpstr>
      <vt:lpstr>United Sans Reg Medium</vt:lpstr>
      <vt:lpstr>Acumin Pro</vt:lpstr>
      <vt:lpstr>Cambria Math</vt:lpstr>
      <vt:lpstr>Calibri</vt:lpstr>
      <vt:lpstr>Acumin Pro ExtraCondensed Smbd</vt:lpstr>
      <vt:lpstr>Acumin Pro SemiCondensed</vt:lpstr>
      <vt:lpstr>Arial</vt:lpstr>
      <vt:lpstr>Acumin Pro Semibold</vt:lpstr>
      <vt:lpstr>Purdue2</vt:lpstr>
      <vt:lpstr>Opportunities to enhance safe chemical manufacturing with electrochemical processes</vt:lpstr>
      <vt:lpstr>About Me</vt:lpstr>
      <vt:lpstr>Hazards of Industrial Oxidation Processes</vt:lpstr>
      <vt:lpstr>An Electrochemical Alternative</vt:lpstr>
      <vt:lpstr>An Electrochemical Alternative</vt:lpstr>
      <vt:lpstr>Why, What, and How?</vt:lpstr>
      <vt:lpstr>Why, What, and How?</vt:lpstr>
      <vt:lpstr>Why, What, and How?</vt:lpstr>
      <vt:lpstr>Why, What, and How?</vt:lpstr>
      <vt:lpstr>Summary and Opportunities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Tackett, Brian Michael</dc:creator>
  <cp:lastModifiedBy>Mentzer, Ray A</cp:lastModifiedBy>
  <cp:revision>42</cp:revision>
  <dcterms:created xsi:type="dcterms:W3CDTF">2022-02-06T02:16:48Z</dcterms:created>
  <dcterms:modified xsi:type="dcterms:W3CDTF">2022-12-17T13:48:21Z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0x01010061E8022B6E4EE04C93AD0DA0B3B451CC</vt:lpwstr>
  </property>
</Properties>
</file>